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C5E19FD-326D-4526-8A50-EB6F38E244F5}" type="datetimeFigureOut">
              <a:rPr lang="fr-FR" smtClean="0"/>
              <a:pPr/>
              <a:t>24/03/2020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7BA34779-0A07-4C8F-A9F6-12B6EDB9258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C5E19FD-326D-4526-8A50-EB6F38E244F5}"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A34779-0A07-4C8F-A9F6-12B6EDB9258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C5E19FD-326D-4526-8A50-EB6F38E244F5}"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BA34779-0A07-4C8F-A9F6-12B6EDB9258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C5E19FD-326D-4526-8A50-EB6F38E244F5}" type="datetimeFigureOut">
              <a:rPr lang="fr-FR" smtClean="0"/>
              <a:pPr/>
              <a:t>24/03/2020</a:t>
            </a:fld>
            <a:endParaRPr lang="fr-FR"/>
          </a:p>
        </p:txBody>
      </p:sp>
      <p:sp>
        <p:nvSpPr>
          <p:cNvPr id="9" name="Espace réservé du numéro de diapositive 8"/>
          <p:cNvSpPr>
            <a:spLocks noGrp="1"/>
          </p:cNvSpPr>
          <p:nvPr>
            <p:ph type="sldNum" sz="quarter" idx="15"/>
          </p:nvPr>
        </p:nvSpPr>
        <p:spPr/>
        <p:txBody>
          <a:bodyPr rtlCol="0"/>
          <a:lstStyle/>
          <a:p>
            <a:fld id="{7BA34779-0A07-4C8F-A9F6-12B6EDB9258A}"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C5E19FD-326D-4526-8A50-EB6F38E244F5}" type="datetimeFigureOut">
              <a:rPr lang="fr-FR" smtClean="0"/>
              <a:pPr/>
              <a:t>24/03/2020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7BA34779-0A07-4C8F-A9F6-12B6EDB9258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C5E19FD-326D-4526-8A50-EB6F38E244F5}" type="datetimeFigureOut">
              <a:rPr lang="fr-FR" smtClean="0"/>
              <a:pPr/>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BA34779-0A07-4C8F-A9F6-12B6EDB9258A}"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C5E19FD-326D-4526-8A50-EB6F38E244F5}" type="datetimeFigureOut">
              <a:rPr lang="fr-FR" smtClean="0"/>
              <a:pPr/>
              <a:t>24/03/2020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BA34779-0A07-4C8F-A9F6-12B6EDB9258A}"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C5E19FD-326D-4526-8A50-EB6F38E244F5}" type="datetimeFigureOut">
              <a:rPr lang="fr-FR" smtClean="0"/>
              <a:pPr/>
              <a:t>24/03/2020</a:t>
            </a:fld>
            <a:endParaRPr lang="fr-FR"/>
          </a:p>
        </p:txBody>
      </p:sp>
      <p:sp>
        <p:nvSpPr>
          <p:cNvPr id="7" name="Espace réservé du numéro de diapositive 6"/>
          <p:cNvSpPr>
            <a:spLocks noGrp="1"/>
          </p:cNvSpPr>
          <p:nvPr>
            <p:ph type="sldNum" sz="quarter" idx="11"/>
          </p:nvPr>
        </p:nvSpPr>
        <p:spPr/>
        <p:txBody>
          <a:bodyPr rtlCol="0"/>
          <a:lstStyle/>
          <a:p>
            <a:fld id="{7BA34779-0A07-4C8F-A9F6-12B6EDB9258A}"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C5E19FD-326D-4526-8A50-EB6F38E244F5}" type="datetimeFigureOut">
              <a:rPr lang="fr-FR" smtClean="0"/>
              <a:pPr/>
              <a:t>24/03/2020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BA34779-0A07-4C8F-A9F6-12B6EDB9258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C5E19FD-326D-4526-8A50-EB6F38E244F5}" type="datetimeFigureOut">
              <a:rPr lang="fr-FR" smtClean="0"/>
              <a:pPr/>
              <a:t>24/03/2020</a:t>
            </a:fld>
            <a:endParaRPr lang="fr-FR"/>
          </a:p>
        </p:txBody>
      </p:sp>
      <p:sp>
        <p:nvSpPr>
          <p:cNvPr id="22" name="Espace réservé du numéro de diapositive 21"/>
          <p:cNvSpPr>
            <a:spLocks noGrp="1"/>
          </p:cNvSpPr>
          <p:nvPr>
            <p:ph type="sldNum" sz="quarter" idx="15"/>
          </p:nvPr>
        </p:nvSpPr>
        <p:spPr/>
        <p:txBody>
          <a:bodyPr rtlCol="0"/>
          <a:lstStyle/>
          <a:p>
            <a:fld id="{7BA34779-0A07-4C8F-A9F6-12B6EDB9258A}"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C5E19FD-326D-4526-8A50-EB6F38E244F5}" type="datetimeFigureOut">
              <a:rPr lang="fr-FR" smtClean="0"/>
              <a:pPr/>
              <a:t>24/03/2020</a:t>
            </a:fld>
            <a:endParaRPr lang="fr-FR"/>
          </a:p>
        </p:txBody>
      </p:sp>
      <p:sp>
        <p:nvSpPr>
          <p:cNvPr id="18" name="Espace réservé du numéro de diapositive 17"/>
          <p:cNvSpPr>
            <a:spLocks noGrp="1"/>
          </p:cNvSpPr>
          <p:nvPr>
            <p:ph type="sldNum" sz="quarter" idx="11"/>
          </p:nvPr>
        </p:nvSpPr>
        <p:spPr/>
        <p:txBody>
          <a:bodyPr rtlCol="0"/>
          <a:lstStyle/>
          <a:p>
            <a:fld id="{7BA34779-0A07-4C8F-A9F6-12B6EDB9258A}"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C5E19FD-326D-4526-8A50-EB6F38E244F5}" type="datetimeFigureOut">
              <a:rPr lang="fr-FR" smtClean="0"/>
              <a:pPr/>
              <a:t>24/03/2020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BA34779-0A07-4C8F-A9F6-12B6EDB9258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
            <a:ext cx="7772400" cy="908719"/>
          </a:xfrm>
        </p:spPr>
        <p:txBody>
          <a:bodyPr>
            <a:normAutofit/>
          </a:bodyPr>
          <a:lstStyle/>
          <a:p>
            <a:pPr algn="ctr"/>
            <a:r>
              <a:rPr lang="ar-MA" sz="3200" dirty="0" smtClean="0">
                <a:solidFill>
                  <a:schemeClr val="tx1"/>
                </a:solidFill>
              </a:rPr>
              <a:t>نظام اللامركزية الإدارية </a:t>
            </a:r>
            <a:endParaRPr lang="fr-FR" sz="3200" dirty="0">
              <a:solidFill>
                <a:schemeClr val="tx1"/>
              </a:solidFill>
            </a:endParaRPr>
          </a:p>
        </p:txBody>
      </p:sp>
      <p:sp>
        <p:nvSpPr>
          <p:cNvPr id="3" name="Sous-titre 2"/>
          <p:cNvSpPr>
            <a:spLocks noGrp="1"/>
          </p:cNvSpPr>
          <p:nvPr>
            <p:ph type="subTitle" idx="1"/>
          </p:nvPr>
        </p:nvSpPr>
        <p:spPr>
          <a:xfrm>
            <a:off x="683568" y="1844824"/>
            <a:ext cx="7992888" cy="4320480"/>
          </a:xfrm>
        </p:spPr>
        <p:txBody>
          <a:bodyPr>
            <a:normAutofit/>
          </a:bodyPr>
          <a:lstStyle/>
          <a:p>
            <a:pPr algn="r"/>
            <a:r>
              <a:rPr lang="ar-MA" sz="2800" dirty="0" smtClean="0">
                <a:solidFill>
                  <a:schemeClr val="tx1"/>
                </a:solidFill>
              </a:rPr>
              <a:t>إلى جانب أسلوب المركزية الإدارية، انتهجت الدول أسلوبا آخر يقوم على توزيع الوظائف الإدارية بين الحكومة المركزية في العاصمة وبين أشخاص الإدارة المحلية في الإقليم ويطلق عليه نظام اللامركزية </a:t>
            </a:r>
            <a:r>
              <a:rPr lang="ar-MA" sz="2800" dirty="0" err="1" smtClean="0">
                <a:solidFill>
                  <a:schemeClr val="tx1"/>
                </a:solidFill>
              </a:rPr>
              <a:t>الإدارية.</a:t>
            </a:r>
            <a:r>
              <a:rPr lang="ar-MA" sz="2800" dirty="0" smtClean="0">
                <a:solidFill>
                  <a:schemeClr val="tx1"/>
                </a:solidFill>
              </a:rPr>
              <a:t> ونظرا لأهمية هذا النظام في تسيير الدولة الحديثة سنتناوله بتحديد </a:t>
            </a:r>
            <a:r>
              <a:rPr lang="ar-MA" sz="2800" dirty="0" err="1" smtClean="0">
                <a:solidFill>
                  <a:schemeClr val="tx1"/>
                </a:solidFill>
              </a:rPr>
              <a:t>تعريفه </a:t>
            </a:r>
            <a:r>
              <a:rPr lang="ar-MA" sz="2800" dirty="0" smtClean="0">
                <a:solidFill>
                  <a:schemeClr val="tx1"/>
                </a:solidFill>
              </a:rPr>
              <a:t>(الفرع الأول) وبيان </a:t>
            </a:r>
            <a:r>
              <a:rPr lang="ar-MA" sz="2800" dirty="0" err="1" smtClean="0">
                <a:solidFill>
                  <a:schemeClr val="tx1"/>
                </a:solidFill>
              </a:rPr>
              <a:t>أركانه </a:t>
            </a:r>
            <a:r>
              <a:rPr lang="ar-MA" sz="2800" dirty="0" smtClean="0">
                <a:solidFill>
                  <a:schemeClr val="tx1"/>
                </a:solidFill>
              </a:rPr>
              <a:t>(الفرع الثاني) </a:t>
            </a:r>
            <a:r>
              <a:rPr lang="ar-MA" sz="2800" dirty="0" err="1" smtClean="0">
                <a:solidFill>
                  <a:schemeClr val="tx1"/>
                </a:solidFill>
              </a:rPr>
              <a:t>وصوره </a:t>
            </a:r>
            <a:r>
              <a:rPr lang="ar-MA" sz="2800" dirty="0" smtClean="0">
                <a:solidFill>
                  <a:schemeClr val="tx1"/>
                </a:solidFill>
              </a:rPr>
              <a:t>(الفرع الثالث</a:t>
            </a:r>
            <a:r>
              <a:rPr lang="ar-MA" sz="2800" dirty="0" err="1" smtClean="0">
                <a:solidFill>
                  <a:schemeClr val="tx1"/>
                </a:solidFill>
              </a:rPr>
              <a:t>).</a:t>
            </a:r>
            <a:r>
              <a:rPr lang="ar-MA" sz="2800" dirty="0" smtClean="0">
                <a:solidFill>
                  <a:schemeClr val="tx1"/>
                </a:solidFill>
              </a:rPr>
              <a:t> </a:t>
            </a:r>
            <a:endParaRPr lang="fr-FR" sz="2800" dirty="0" smtClean="0">
              <a:solidFill>
                <a:schemeClr val="tx1"/>
              </a:solidFill>
            </a:endParaRPr>
          </a:p>
          <a:p>
            <a:endParaRPr lang="fr-FR" dirty="0"/>
          </a:p>
        </p:txBody>
      </p:sp>
      <p:pic>
        <p:nvPicPr>
          <p:cNvPr id="4" name="Image 3" descr="Image1.jpg"/>
          <p:cNvPicPr>
            <a:picLocks noChangeAspect="1"/>
          </p:cNvPicPr>
          <p:nvPr/>
        </p:nvPicPr>
        <p:blipFill>
          <a:blip r:embed="rId2" cstate="print"/>
          <a:stretch>
            <a:fillRect/>
          </a:stretch>
        </p:blipFill>
        <p:spPr>
          <a:xfrm>
            <a:off x="0" y="0"/>
            <a:ext cx="2699792" cy="18133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err="1" smtClean="0">
                <a:solidFill>
                  <a:schemeClr val="tx1"/>
                </a:solidFill>
              </a:rPr>
              <a:t>ثانيا </a:t>
            </a:r>
            <a:r>
              <a:rPr lang="ar-MA" b="1" dirty="0" smtClean="0">
                <a:solidFill>
                  <a:schemeClr val="tx1"/>
                </a:solidFill>
              </a:rPr>
              <a:t>- اللامركزية </a:t>
            </a:r>
            <a:r>
              <a:rPr lang="ar-MA" b="1" dirty="0" err="1" smtClean="0">
                <a:solidFill>
                  <a:schemeClr val="tx1"/>
                </a:solidFill>
              </a:rPr>
              <a:t>المصلحية</a:t>
            </a:r>
            <a:r>
              <a:rPr lang="ar-MA" b="1" dirty="0" smtClean="0">
                <a:solidFill>
                  <a:schemeClr val="tx1"/>
                </a:solidFill>
              </a:rPr>
              <a:t> أو </a:t>
            </a:r>
            <a:r>
              <a:rPr lang="ar-MA" b="1" dirty="0" err="1" smtClean="0">
                <a:solidFill>
                  <a:schemeClr val="tx1"/>
                </a:solidFill>
              </a:rPr>
              <a:t>المرفقية: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smtClean="0"/>
              <a:t>يقصد </a:t>
            </a:r>
            <a:r>
              <a:rPr lang="ar-MA" dirty="0" err="1" smtClean="0"/>
              <a:t>بها</a:t>
            </a:r>
            <a:r>
              <a:rPr lang="ar-MA" dirty="0" smtClean="0"/>
              <a:t> أن يمنح لبعض المشاريع والمرافق والمصالح العامة الشخصية المعنوية المستقلة عن الإدارة المركزية مع خضوعها لإشرافها لتشكل مؤسسة عامة وطنية أو محلية لتسهيل ممارستها لنشاطها بعيدا عن التعقيدات الإدارية كمرفق الماء والغاز والكهرباء والنقل، ويحرص المشرع أن تكون ممارسة هذه المؤسسات لنشاطها ضمن الحدود والاختصاصات التي أجازها ولا يمكن لها مباشرة نشاط آخر أو التوسيع من </a:t>
            </a:r>
            <a:r>
              <a:rPr lang="ar-MA" dirty="0" err="1" smtClean="0"/>
              <a:t>اختصاصاتها.</a:t>
            </a:r>
            <a:r>
              <a:rPr lang="ar-MA" dirty="0" smtClean="0"/>
              <a:t> </a:t>
            </a:r>
            <a:endParaRPr lang="fr-FR" dirty="0" smtClean="0"/>
          </a:p>
          <a:p>
            <a:pPr algn="r" rtl="1"/>
            <a:r>
              <a:rPr lang="ar-MA" b="1" dirty="0" smtClean="0"/>
              <a:t>ملاحظة</a:t>
            </a:r>
            <a:r>
              <a:rPr lang="ar-MA" b="1" dirty="0" smtClean="0"/>
              <a:t>: </a:t>
            </a:r>
            <a:r>
              <a:rPr lang="ar-MA" dirty="0" smtClean="0"/>
              <a:t>لا يستند هذا الأسلوب على فكرة الديمقراطية إنما هي فكرة فنية تتصل بكفاءة إدارة المرفق ومن ثم لا حاجة للأخذ بأسلوب الانتخابات في اختيار رؤساء أو أعضاء مجالس إدارة هذه الهيئات العمومية، إذ يعتمد على أسلوب التعيين.</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solidFill>
                  <a:schemeClr val="tx1"/>
                </a:solidFill>
              </a:rPr>
              <a:t>الفرع </a:t>
            </a:r>
            <a:r>
              <a:rPr lang="ar-MA" b="1" dirty="0" err="1" smtClean="0">
                <a:solidFill>
                  <a:schemeClr val="tx1"/>
                </a:solidFill>
              </a:rPr>
              <a:t>الرابع </a:t>
            </a:r>
            <a:r>
              <a:rPr lang="ar-MA" b="1" dirty="0" smtClean="0">
                <a:solidFill>
                  <a:schemeClr val="tx1"/>
                </a:solidFill>
              </a:rPr>
              <a:t>- </a:t>
            </a:r>
            <a:r>
              <a:rPr lang="ar-MA" b="1" dirty="0" smtClean="0">
                <a:solidFill>
                  <a:schemeClr val="tx1"/>
                </a:solidFill>
              </a:rPr>
              <a:t>تقييم </a:t>
            </a:r>
            <a:r>
              <a:rPr lang="ar-MA" b="1" dirty="0" smtClean="0">
                <a:solidFill>
                  <a:schemeClr val="tx1"/>
                </a:solidFill>
              </a:rPr>
              <a:t>نظام اللامركزية </a:t>
            </a:r>
            <a:r>
              <a:rPr lang="ar-MA" b="1" dirty="0" err="1" smtClean="0">
                <a:solidFill>
                  <a:schemeClr val="tx1"/>
                </a:solidFill>
              </a:rPr>
              <a:t>الإدارية: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3600" dirty="0" smtClean="0"/>
              <a:t>إن الحديث عن تقدير نظام اللامركزية الإدارية يدفعنا للتركيز على </a:t>
            </a:r>
            <a:r>
              <a:rPr lang="ar-MA" sz="3600" dirty="0" smtClean="0"/>
              <a:t>مزاياه(أولا</a:t>
            </a:r>
            <a:r>
              <a:rPr lang="ar-MA" sz="3600" dirty="0" smtClean="0"/>
              <a:t>) </a:t>
            </a:r>
            <a:r>
              <a:rPr lang="ar-MA" sz="3600" dirty="0" smtClean="0"/>
              <a:t>وعيوبه(ثانيا</a:t>
            </a:r>
            <a:r>
              <a:rPr lang="ar-MA" sz="3600" dirty="0" err="1" smtClean="0"/>
              <a:t>).</a:t>
            </a:r>
            <a:endParaRPr lang="fr-FR"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lstStyle/>
          <a:p>
            <a:pPr algn="ctr"/>
            <a:r>
              <a:rPr lang="ar-MA" b="1" dirty="0" err="1" smtClean="0">
                <a:solidFill>
                  <a:schemeClr val="tx1"/>
                </a:solidFill>
              </a:rPr>
              <a:t>أولا </a:t>
            </a:r>
            <a:r>
              <a:rPr lang="ar-MA" b="1" dirty="0" smtClean="0">
                <a:solidFill>
                  <a:schemeClr val="tx1"/>
                </a:solidFill>
              </a:rPr>
              <a:t>- مزايا اللامركزية الإدارية:</a:t>
            </a:r>
            <a:endParaRPr lang="fr-FR" b="1" dirty="0">
              <a:solidFill>
                <a:schemeClr val="tx1"/>
              </a:solidFill>
            </a:endParaRPr>
          </a:p>
        </p:txBody>
      </p:sp>
      <p:sp>
        <p:nvSpPr>
          <p:cNvPr id="3" name="Espace réservé du contenu 2"/>
          <p:cNvSpPr>
            <a:spLocks noGrp="1"/>
          </p:cNvSpPr>
          <p:nvPr>
            <p:ph sz="quarter" idx="1"/>
          </p:nvPr>
        </p:nvSpPr>
        <p:spPr>
          <a:xfrm>
            <a:off x="251520" y="1124744"/>
            <a:ext cx="8208912" cy="5349208"/>
          </a:xfrm>
        </p:spPr>
        <p:txBody>
          <a:bodyPr>
            <a:normAutofit fontScale="92500" lnSpcReduction="10000"/>
          </a:bodyPr>
          <a:lstStyle/>
          <a:p>
            <a:pPr algn="r" rtl="1"/>
            <a:r>
              <a:rPr lang="ar-MA" dirty="0" smtClean="0"/>
              <a:t>يمكن حصر مزايا اللامركزية في المجالات </a:t>
            </a:r>
            <a:r>
              <a:rPr lang="ar-MA" dirty="0" err="1" smtClean="0"/>
              <a:t>التالية</a:t>
            </a:r>
            <a:r>
              <a:rPr lang="ar-MA" dirty="0" err="1" smtClean="0"/>
              <a:t>:</a:t>
            </a:r>
            <a:endParaRPr lang="ar-MA" dirty="0" smtClean="0"/>
          </a:p>
          <a:p>
            <a:pPr algn="r" rtl="1"/>
            <a:r>
              <a:rPr lang="ar-MA" dirty="0" smtClean="0"/>
              <a:t> </a:t>
            </a:r>
            <a:r>
              <a:rPr lang="ar-MA" b="1" dirty="0" err="1" smtClean="0"/>
              <a:t>1 </a:t>
            </a:r>
            <a:r>
              <a:rPr lang="ar-MA" b="1" dirty="0" smtClean="0"/>
              <a:t>– من الناحية </a:t>
            </a:r>
            <a:r>
              <a:rPr lang="ar-MA" b="1" dirty="0" err="1" smtClean="0"/>
              <a:t>السياسية: </a:t>
            </a:r>
            <a:r>
              <a:rPr lang="ar-MA" dirty="0" smtClean="0"/>
              <a:t>- يكرس نظام اللامركزية الإدارية مبدأ الديمقراطية بتمكين الشعب من تسيير شؤونه بنفسه عن طريق ممثليه في المجالس المحلية </a:t>
            </a:r>
            <a:r>
              <a:rPr lang="ar-MA" dirty="0" err="1" smtClean="0"/>
              <a:t>المنتخبة </a:t>
            </a:r>
            <a:r>
              <a:rPr lang="ar-MA" dirty="0" smtClean="0"/>
              <a:t>"فلا ديمقراطية دون لا مركزية </a:t>
            </a:r>
            <a:r>
              <a:rPr lang="ar-MA" dirty="0" err="1" smtClean="0"/>
              <a:t>إدارية".</a:t>
            </a:r>
            <a:r>
              <a:rPr lang="ar-MA" dirty="0" smtClean="0"/>
              <a:t> - ثبت أن نظام اللامركزية الإدارية هو الأقوى على تحمل ومواجهة الأزمات والخروج منها لا </a:t>
            </a:r>
            <a:r>
              <a:rPr lang="ar-MA" dirty="0" err="1" smtClean="0"/>
              <a:t>سيما</a:t>
            </a:r>
            <a:r>
              <a:rPr lang="ar-MA" dirty="0" smtClean="0"/>
              <a:t> وأن الموظفين في الأقاليم تعودوا على مواجهة المسائل، وعدم انتظارهم تعليمات السلطة المركزية</a:t>
            </a:r>
            <a:r>
              <a:rPr lang="ar-MA" dirty="0" smtClean="0"/>
              <a:t>.</a:t>
            </a:r>
          </a:p>
          <a:p>
            <a:pPr algn="r" rtl="1"/>
            <a:r>
              <a:rPr lang="ar-MA" b="1" dirty="0" smtClean="0"/>
              <a:t> </a:t>
            </a:r>
            <a:r>
              <a:rPr lang="ar-MA" b="1" dirty="0" err="1" smtClean="0"/>
              <a:t>2 </a:t>
            </a:r>
            <a:r>
              <a:rPr lang="ar-MA" b="1" dirty="0" smtClean="0"/>
              <a:t>– من الناحية </a:t>
            </a:r>
            <a:r>
              <a:rPr lang="ar-MA" b="1" dirty="0" err="1" smtClean="0"/>
              <a:t>الإدارية: </a:t>
            </a:r>
            <a:r>
              <a:rPr lang="ar-MA" dirty="0" smtClean="0"/>
              <a:t>- تخفيف العبء عن الإدارة المركزية، إذ أن توزيع الوظيفة الإدارية بين الإدارة المركزية والهيئات المحلية </a:t>
            </a:r>
            <a:r>
              <a:rPr lang="ar-MA" dirty="0" err="1" smtClean="0"/>
              <a:t>والمرفقية</a:t>
            </a:r>
            <a:r>
              <a:rPr lang="ar-MA" dirty="0" smtClean="0"/>
              <a:t> يتيح للإدارة المركزية التفرغ لأداء المهام الأكثر أهمية ذات البعد </a:t>
            </a:r>
            <a:r>
              <a:rPr lang="ar-MA" dirty="0" err="1" smtClean="0"/>
              <a:t>الوطني.</a:t>
            </a:r>
            <a:r>
              <a:rPr lang="ar-MA" dirty="0" smtClean="0"/>
              <a:t> - تجنب </a:t>
            </a:r>
            <a:r>
              <a:rPr lang="ar-MA" dirty="0" err="1" smtClean="0"/>
              <a:t>البطئ</a:t>
            </a:r>
            <a:r>
              <a:rPr lang="ar-MA" dirty="0" smtClean="0"/>
              <a:t> الروتيني الإداري والتأخر في اتخاذ القرارات الإدارية وتوفير أيسر السبل لتفهم احتياجات المصالح المحلية، وفي ذلك تطبيق لمبدأي تقريب الإدارة من </a:t>
            </a:r>
            <a:r>
              <a:rPr lang="ar-MA" dirty="0" err="1" smtClean="0"/>
              <a:t>المرتفقين</a:t>
            </a:r>
            <a:r>
              <a:rPr lang="ar-MA" dirty="0" smtClean="0"/>
              <a:t> </a:t>
            </a:r>
            <a:r>
              <a:rPr lang="ar-MA" dirty="0" smtClean="0"/>
              <a:t>وتبسيط الإجراءات الإدارية</a:t>
            </a:r>
            <a:r>
              <a:rPr lang="ar-MA" dirty="0" smtClean="0"/>
              <a:t>.</a:t>
            </a:r>
          </a:p>
          <a:p>
            <a:pPr algn="r" rtl="1"/>
            <a:r>
              <a:rPr lang="ar-MA" dirty="0" smtClean="0"/>
              <a:t> </a:t>
            </a:r>
            <a:r>
              <a:rPr lang="ar-MA" b="1" dirty="0" err="1" smtClean="0"/>
              <a:t>3 </a:t>
            </a:r>
            <a:r>
              <a:rPr lang="ar-MA" b="1" dirty="0" smtClean="0"/>
              <a:t>- من الناحية الاجتماعية: </a:t>
            </a:r>
            <a:r>
              <a:rPr lang="ar-MA" dirty="0" smtClean="0"/>
              <a:t>تقدم اللامركزية الإدارية خدمة إنسانية جليلة، إذ تعمل على تحقيق العدالة في توزيع حصيلة الضرائب وتوفير الخدمات لكافة أرجاء الدولة على عكس المركزية، حيث تحظى العاصمة والمدن الكبرى بعناية أكبر على حساب المدن والأقاليم الأخرى.</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err="1" smtClean="0">
                <a:solidFill>
                  <a:schemeClr val="tx1"/>
                </a:solidFill>
              </a:rPr>
              <a:t>ثانيا </a:t>
            </a:r>
            <a:r>
              <a:rPr lang="ar-MA" b="1" dirty="0" smtClean="0">
                <a:solidFill>
                  <a:schemeClr val="tx1"/>
                </a:solidFill>
              </a:rPr>
              <a:t>- عيوب اللامركزية الإدارية</a:t>
            </a:r>
            <a:r>
              <a:rPr lang="ar-MA" b="1" dirty="0" smtClean="0">
                <a:solidFill>
                  <a:schemeClr val="tx1"/>
                </a:solidFill>
              </a:rPr>
              <a:t>:</a:t>
            </a:r>
            <a:endParaRPr lang="fr-FR" b="1" dirty="0">
              <a:solidFill>
                <a:schemeClr val="tx1"/>
              </a:solidFill>
            </a:endParaRPr>
          </a:p>
        </p:txBody>
      </p:sp>
      <p:sp>
        <p:nvSpPr>
          <p:cNvPr id="3" name="Espace réservé du contenu 2"/>
          <p:cNvSpPr>
            <a:spLocks noGrp="1"/>
          </p:cNvSpPr>
          <p:nvPr>
            <p:ph sz="quarter" idx="1"/>
          </p:nvPr>
        </p:nvSpPr>
        <p:spPr/>
        <p:txBody>
          <a:bodyPr>
            <a:normAutofit fontScale="85000" lnSpcReduction="20000"/>
          </a:bodyPr>
          <a:lstStyle/>
          <a:p>
            <a:pPr algn="r" rtl="1"/>
            <a:r>
              <a:rPr lang="ar-MA" dirty="0" smtClean="0"/>
              <a:t>يمكن حصر الانتقادات الموجهة لنظام اللامركزية الإدارية في الجوانب </a:t>
            </a:r>
            <a:r>
              <a:rPr lang="ar-MA" dirty="0" err="1" smtClean="0"/>
              <a:t>التالية</a:t>
            </a:r>
            <a:r>
              <a:rPr lang="ar-MA" dirty="0" err="1" smtClean="0"/>
              <a:t>:</a:t>
            </a:r>
            <a:endParaRPr lang="ar-MA" dirty="0" smtClean="0"/>
          </a:p>
          <a:p>
            <a:pPr algn="r" rtl="1"/>
            <a:r>
              <a:rPr lang="ar-MA" b="1" dirty="0" smtClean="0"/>
              <a:t>من الناحية السياسية: </a:t>
            </a:r>
            <a:r>
              <a:rPr lang="ar-MA" dirty="0" smtClean="0"/>
              <a:t>يؤدي هذا النظام إلى المساس بوحدة الدولة من خلال توزيع الوظيفة الإدارية بين الإدارة المركزية والهيئات المحلية</a:t>
            </a:r>
            <a:r>
              <a:rPr lang="ar-MA" dirty="0" smtClean="0"/>
              <a:t>.</a:t>
            </a:r>
          </a:p>
          <a:p>
            <a:pPr algn="r" rtl="1"/>
            <a:r>
              <a:rPr lang="ar-MA" dirty="0" smtClean="0"/>
              <a:t> </a:t>
            </a:r>
            <a:r>
              <a:rPr lang="ar-MA" b="1" dirty="0" err="1" smtClean="0"/>
              <a:t>2 </a:t>
            </a:r>
            <a:r>
              <a:rPr lang="ar-MA" b="1" dirty="0" smtClean="0"/>
              <a:t>– من الناحية الإدارية: </a:t>
            </a:r>
            <a:r>
              <a:rPr lang="ar-MA" dirty="0" smtClean="0"/>
              <a:t>قد ينشأ صراع بين الهيئات اللامركزية والإدارة المركزية لتمتعهما بالشخصية المعنوية ولأن الهيئات المحلية غالبا ما تقدم المصالح المحلية على المصلحة الوطنية العامة</a:t>
            </a:r>
            <a:r>
              <a:rPr lang="ar-MA" dirty="0" smtClean="0"/>
              <a:t>.</a:t>
            </a:r>
          </a:p>
          <a:p>
            <a:pPr algn="r" rtl="1"/>
            <a:r>
              <a:rPr lang="ar-MA" b="1" dirty="0" smtClean="0"/>
              <a:t> </a:t>
            </a:r>
            <a:r>
              <a:rPr lang="ar-MA" b="1" dirty="0" err="1" smtClean="0"/>
              <a:t>3 </a:t>
            </a:r>
            <a:r>
              <a:rPr lang="ar-MA" b="1" dirty="0" smtClean="0"/>
              <a:t>– من الناحية المالية: </a:t>
            </a:r>
            <a:r>
              <a:rPr lang="ar-MA" dirty="0" smtClean="0"/>
              <a:t>أهم انتقاد وجه لنظام اللامركزية الإدارية أن تطبيقه في الوسط الإداري ينجم عنه تبديد النفقات العامة، ذلك أن الاعتراف للأجهزة المحلية والمرافق العامة على اختلاف أنواعها بالاستقلال المالي يستتبعه دون شك تحمل الخزينة العامة لمبالغ ضخمة ونفقات كثيرة</a:t>
            </a:r>
            <a:r>
              <a:rPr lang="ar-MA" dirty="0" smtClean="0"/>
              <a:t>.</a:t>
            </a:r>
          </a:p>
          <a:p>
            <a:pPr algn="r" rtl="1"/>
            <a:r>
              <a:rPr lang="ar-MA" dirty="0" smtClean="0"/>
              <a:t> </a:t>
            </a:r>
            <a:r>
              <a:rPr lang="ar-MA" dirty="0" smtClean="0"/>
              <a:t>ملاحظة: لا شك أن هذه الانتقادات مبالغ فيها إلى حد كبير ويمكن علاجها عن طريق </a:t>
            </a:r>
            <a:r>
              <a:rPr lang="ar-MA" dirty="0" err="1" smtClean="0"/>
              <a:t>الرقابة </a:t>
            </a:r>
            <a:r>
              <a:rPr lang="ar-MA" dirty="0" smtClean="0"/>
              <a:t>(الوصاية الإدارية) التي تمارسها السلطة المركزية على الهيئات اللامركزية التي تضمن وحدة الدولة وترسم الحدود التي لا تتجاوزها تلك </a:t>
            </a:r>
            <a:r>
              <a:rPr lang="ar-MA" dirty="0" err="1" smtClean="0"/>
              <a:t>الهيئات.</a:t>
            </a:r>
            <a:r>
              <a:rPr lang="ar-MA" dirty="0" smtClean="0"/>
              <a:t> من جانب آخر يمكن سد النقص </a:t>
            </a:r>
            <a:r>
              <a:rPr lang="ar-MA" dirty="0" err="1" smtClean="0"/>
              <a:t>بالإكثارمن</a:t>
            </a:r>
            <a:r>
              <a:rPr lang="ar-MA" dirty="0" smtClean="0"/>
              <a:t> </a:t>
            </a:r>
            <a:r>
              <a:rPr lang="ar-MA" dirty="0" smtClean="0"/>
              <a:t>النصوص التي تبين كيفية استغلال الموارد المالية وفرض رقابة مشددة على الجانب المتعلق بالنفقات من طرف مصالح متخصصة </a:t>
            </a:r>
            <a:r>
              <a:rPr lang="ar-MA" dirty="0" err="1" smtClean="0"/>
              <a:t>قبليا </a:t>
            </a:r>
            <a:r>
              <a:rPr lang="ar-MA" dirty="0" smtClean="0"/>
              <a:t>(المراقب المالي والمحاسب العمومي) </a:t>
            </a:r>
            <a:r>
              <a:rPr lang="ar-MA" dirty="0" err="1" smtClean="0"/>
              <a:t>وبعديا</a:t>
            </a:r>
            <a:r>
              <a:rPr lang="ar-MA" dirty="0" smtClean="0"/>
              <a:t> (مجلس المحاسبة </a:t>
            </a:r>
            <a:r>
              <a:rPr lang="ar-MA" dirty="0" err="1" smtClean="0"/>
              <a:t>والمفتشية</a:t>
            </a:r>
            <a:r>
              <a:rPr lang="ar-MA" dirty="0" smtClean="0"/>
              <a:t> العامة للمالية)، فرغم ما قيل عن اللامركزية الإدارية، يبقى تطبيقها ضرورة لا مفر منها لاعتبارها الأسلوب الأمثل للتنظيم الإداري في الدولة الحديثة.</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457200" y="404664"/>
            <a:ext cx="8003232" cy="6069288"/>
          </a:xfrm>
        </p:spPr>
        <p:txBody>
          <a:bodyPr>
            <a:normAutofit/>
          </a:bodyPr>
          <a:lstStyle/>
          <a:p>
            <a:pPr algn="r" rtl="1"/>
            <a:r>
              <a:rPr lang="ar-MA" b="1" dirty="0" err="1" smtClean="0"/>
              <a:t>3 </a:t>
            </a:r>
            <a:r>
              <a:rPr lang="ar-MA" b="1" dirty="0" smtClean="0"/>
              <a:t>– من الناحية المالية: </a:t>
            </a:r>
            <a:r>
              <a:rPr lang="ar-MA" dirty="0" smtClean="0"/>
              <a:t>أهم انتقاد وجه لنظام اللامركزية الإدارية أن تطبيقه في الوسط الإداري ينجم عنه تبديد النفقات العامة، ذلك أن الاعتراف للأجهزة المحلية والمرافق العامة على اختلاف أنواعها بالاستقلال المالي يستتبعه دون شك تحمل الخزينة العامة لمبالغ ضخمة ونفقات كثيرة.</a:t>
            </a:r>
          </a:p>
          <a:p>
            <a:pPr algn="r" rtl="1"/>
            <a:r>
              <a:rPr lang="ar-MA" dirty="0" smtClean="0"/>
              <a:t> ملاحظة: لا شك أن هذه الانتقادات مبالغ فيها إلى حد كبير ويمكن علاجها عن طريق </a:t>
            </a:r>
            <a:r>
              <a:rPr lang="ar-MA" dirty="0" err="1" smtClean="0"/>
              <a:t>الرقابة </a:t>
            </a:r>
            <a:r>
              <a:rPr lang="ar-MA" dirty="0" smtClean="0"/>
              <a:t>(الوصاية الإدارية) التي تمارسها السلطة المركزية على الهيئات اللامركزية التي تضمن وحدة الدولة وترسم الحدود التي لا تتجاوزها تلك </a:t>
            </a:r>
            <a:r>
              <a:rPr lang="ar-MA" dirty="0" err="1" smtClean="0"/>
              <a:t>الهيئات.</a:t>
            </a:r>
            <a:r>
              <a:rPr lang="ar-MA" dirty="0" smtClean="0"/>
              <a:t> من جانب آخر يمكن سد النقص </a:t>
            </a:r>
            <a:r>
              <a:rPr lang="ar-MA" dirty="0" smtClean="0"/>
              <a:t>بالإكثار من </a:t>
            </a:r>
            <a:r>
              <a:rPr lang="ar-MA" dirty="0" smtClean="0"/>
              <a:t>النصوص التي تبين كيفية استغلال الموارد المالية وفرض رقابة مشددة على الجانب المتعلق بالنفقات من طرف مصالح متخصصة </a:t>
            </a:r>
            <a:r>
              <a:rPr lang="ar-MA" dirty="0" err="1" smtClean="0"/>
              <a:t>قبليا </a:t>
            </a:r>
            <a:r>
              <a:rPr lang="ar-MA" dirty="0" smtClean="0"/>
              <a:t>(المراقب المالي والمحاسب العمومي) </a:t>
            </a:r>
            <a:r>
              <a:rPr lang="ar-MA" dirty="0" err="1" smtClean="0"/>
              <a:t>وبعديا</a:t>
            </a:r>
            <a:r>
              <a:rPr lang="ar-MA" dirty="0" smtClean="0"/>
              <a:t> (مجلس المحاسبة </a:t>
            </a:r>
            <a:r>
              <a:rPr lang="ar-MA" dirty="0" err="1" smtClean="0"/>
              <a:t>والمفتشية</a:t>
            </a:r>
            <a:r>
              <a:rPr lang="ar-MA" dirty="0" smtClean="0"/>
              <a:t> العامة للمالية)، فرغم ما قيل عن اللامركزية الإدارية، يبقى تطبيقها ضرورة لا مفر منها لاعتبارها الأسلوب الأمثل للتنظيم الإداري في الدولة الحديثة.</a:t>
            </a:r>
            <a:endParaRPr lang="fr-FR" dirty="0" smtClean="0"/>
          </a:p>
          <a:p>
            <a:pPr algn="r" rtl="1"/>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50106"/>
          </a:xfrm>
        </p:spPr>
        <p:txBody>
          <a:bodyPr>
            <a:normAutofit/>
          </a:bodyPr>
          <a:lstStyle/>
          <a:p>
            <a:pPr algn="ctr" rtl="1"/>
            <a:r>
              <a:rPr lang="ar-MA" sz="3200" b="1" dirty="0" smtClean="0">
                <a:solidFill>
                  <a:schemeClr val="tx1"/>
                </a:solidFill>
              </a:rPr>
              <a:t>- تعريف اللامركزية الإدارية:</a:t>
            </a:r>
            <a:endParaRPr lang="fr-FR" sz="3200" b="1" dirty="0">
              <a:solidFill>
                <a:schemeClr val="tx1"/>
              </a:solidFill>
            </a:endParaRPr>
          </a:p>
        </p:txBody>
      </p:sp>
      <p:sp>
        <p:nvSpPr>
          <p:cNvPr id="3" name="Espace réservé du contenu 2"/>
          <p:cNvSpPr>
            <a:spLocks noGrp="1"/>
          </p:cNvSpPr>
          <p:nvPr>
            <p:ph sz="quarter" idx="1"/>
          </p:nvPr>
        </p:nvSpPr>
        <p:spPr>
          <a:xfrm>
            <a:off x="457200" y="1412776"/>
            <a:ext cx="8229600" cy="5184576"/>
          </a:xfrm>
        </p:spPr>
        <p:txBody>
          <a:bodyPr>
            <a:normAutofit/>
          </a:bodyPr>
          <a:lstStyle/>
          <a:p>
            <a:pPr algn="r" rtl="1"/>
            <a:r>
              <a:rPr lang="ar-MA" sz="2800" dirty="0" smtClean="0"/>
              <a:t>تعرف اللامركزية الإدارية بأنها إسناد صلاحيات التسيير الإداري لإقليم معين من الدولة هيئة إدارية منتخبة إعمالا على توفير حاجيات سكان الإقليم تحت رقابة السلطات المركزية وتعرف أيضا" بأنها مجموعة من الأشخاص الإدارية العامة المستقلة، تمارس اختصاصاتها الإدارية إقليميا أو </a:t>
            </a:r>
            <a:r>
              <a:rPr lang="ar-MA" sz="2800" dirty="0" err="1" smtClean="0"/>
              <a:t>مصلحيا</a:t>
            </a:r>
            <a:r>
              <a:rPr lang="ar-MA" sz="2800" dirty="0" smtClean="0"/>
              <a:t> بواسطة مجالس منتخبة أو هيئات إدارية تحت وصاية وإشراف الدولة دون أن تخضع </a:t>
            </a:r>
            <a:r>
              <a:rPr lang="ar-MA" sz="2800" dirty="0" err="1" smtClean="0"/>
              <a:t>لها</a:t>
            </a:r>
            <a:r>
              <a:rPr lang="ar-MA" sz="2800" dirty="0" err="1" smtClean="0"/>
              <a:t>..</a:t>
            </a:r>
            <a:r>
              <a:rPr lang="ar-MA" sz="2800" dirty="0" smtClean="0"/>
              <a:t> </a:t>
            </a:r>
            <a:r>
              <a:rPr lang="ar-MA" sz="2800" dirty="0" smtClean="0"/>
              <a:t>واضح أن اللامركزية الإدارية تنظيم إداري مغاير لأسلوب المركزية الإدارية له خصائص تجعله أسلوبا حديثا في تسيير الإدارات العمومية، يعتمد في جوهره على جانبين:</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48680"/>
            <a:ext cx="8229600" cy="5577483"/>
          </a:xfrm>
        </p:spPr>
        <p:txBody>
          <a:bodyPr>
            <a:normAutofit/>
          </a:bodyPr>
          <a:lstStyle/>
          <a:p>
            <a:pPr algn="r" rtl="1"/>
            <a:r>
              <a:rPr lang="ar-MA" sz="3600" dirty="0" smtClean="0"/>
              <a:t>- </a:t>
            </a:r>
            <a:r>
              <a:rPr lang="ar-MA" sz="3600" b="1" dirty="0" smtClean="0"/>
              <a:t>جانب سياسي:</a:t>
            </a:r>
            <a:r>
              <a:rPr lang="ar-MA" sz="3600" dirty="0" smtClean="0"/>
              <a:t> يتمثل في تمكين الأجهزة المحلية المنتخبة في تسيير شؤونها مما يحقق مبدأ الديمقراطية الإدارية.</a:t>
            </a:r>
          </a:p>
          <a:p>
            <a:pPr algn="r" rtl="1"/>
            <a:r>
              <a:rPr lang="ar-MA" sz="3600" dirty="0" smtClean="0"/>
              <a:t> - </a:t>
            </a:r>
            <a:r>
              <a:rPr lang="ar-MA" sz="3600" b="1" dirty="0" smtClean="0"/>
              <a:t>جانب قانوني: </a:t>
            </a:r>
            <a:r>
              <a:rPr lang="ar-MA" sz="3600" dirty="0" smtClean="0"/>
              <a:t>يتمثل في توزيع الوظيفة الإدارية بين الأجهزة المركزية وهيئات مستقلة ذات طابع مرفقي أو محلي </a:t>
            </a:r>
            <a:endParaRPr lang="fr-F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normAutofit/>
          </a:bodyPr>
          <a:lstStyle/>
          <a:p>
            <a:pPr algn="ctr"/>
            <a:r>
              <a:rPr lang="ar-MA" sz="3200" b="1" dirty="0" smtClean="0">
                <a:solidFill>
                  <a:schemeClr val="tx1"/>
                </a:solidFill>
              </a:rPr>
              <a:t>أركان اللامركزية </a:t>
            </a:r>
            <a:r>
              <a:rPr lang="ar-MA" sz="3200" b="1" dirty="0" err="1" smtClean="0">
                <a:solidFill>
                  <a:schemeClr val="tx1"/>
                </a:solidFill>
              </a:rPr>
              <a:t>الإدارية:</a:t>
            </a:r>
            <a:r>
              <a:rPr lang="ar-MA" sz="3200" b="1" dirty="0" smtClean="0">
                <a:solidFill>
                  <a:schemeClr val="tx1"/>
                </a:solidFill>
              </a:rPr>
              <a:t> </a:t>
            </a:r>
            <a:endParaRPr lang="fr-FR" sz="3200"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smtClean="0"/>
              <a:t>يقوم نظام اللامركزية الإدارية على ثلاثة أركان إذ يعترف بوجود مصالح محلية متميزة وبوجود هيئات محلية أو </a:t>
            </a:r>
            <a:r>
              <a:rPr lang="ar-MA" dirty="0" err="1" smtClean="0"/>
              <a:t>مرفقية</a:t>
            </a:r>
            <a:r>
              <a:rPr lang="ar-MA" dirty="0" smtClean="0"/>
              <a:t> مستقلة مع خضوعها لرقابة الحكومة المركزية.</a:t>
            </a:r>
          </a:p>
          <a:p>
            <a:pPr algn="r" rtl="1"/>
            <a:r>
              <a:rPr lang="ar-MA" b="1" dirty="0" err="1" smtClean="0"/>
              <a:t>أولا </a:t>
            </a:r>
            <a:r>
              <a:rPr lang="ar-MA" b="1" dirty="0" smtClean="0"/>
              <a:t>- الاعتراف بوجود مصالح محلية </a:t>
            </a:r>
            <a:r>
              <a:rPr lang="ar-MA" b="1" dirty="0" err="1" smtClean="0"/>
              <a:t>متميزة:</a:t>
            </a:r>
            <a:r>
              <a:rPr lang="ar-MA" b="1" dirty="0" smtClean="0"/>
              <a:t> </a:t>
            </a:r>
          </a:p>
          <a:p>
            <a:pPr algn="r" rtl="1"/>
            <a:r>
              <a:rPr lang="ar-MA" dirty="0" smtClean="0"/>
              <a:t>ترتكز سياسة اللامركزية على توزيع الصلاحيات والمهام إذ تتولى الأجهزة المركزية شؤون الدفاع والأمن والشؤون الخارجية ورسم السياسة العامة في المجال السياسي والاقتصادي وغيرها ويطلق عليها المهام </a:t>
            </a:r>
            <a:r>
              <a:rPr lang="ar-MA" dirty="0" err="1" smtClean="0"/>
              <a:t>الوطنية.</a:t>
            </a:r>
            <a:r>
              <a:rPr lang="ar-MA" dirty="0" smtClean="0"/>
              <a:t> أما الأجهزة المحلية </a:t>
            </a:r>
            <a:r>
              <a:rPr lang="ar-MA" dirty="0" smtClean="0"/>
              <a:t>فتتولى </a:t>
            </a:r>
            <a:r>
              <a:rPr lang="ar-MA" dirty="0" smtClean="0"/>
              <a:t>النظر في مسائل ذات طبيعة محلية أو </a:t>
            </a:r>
            <a:r>
              <a:rPr lang="ar-MA" dirty="0" err="1" smtClean="0"/>
              <a:t>جهوية</a:t>
            </a:r>
            <a:r>
              <a:rPr lang="ar-MA" dirty="0" smtClean="0"/>
              <a:t> كالنقل، توزيع المياه ونظافة المدينة، الصحة </a:t>
            </a:r>
            <a:r>
              <a:rPr lang="ar-MA" dirty="0" err="1" smtClean="0"/>
              <a:t>وغيرها.</a:t>
            </a:r>
            <a:r>
              <a:rPr lang="ar-MA" dirty="0" smtClean="0"/>
              <a:t> وأطلق عليها بالمهام المحلية.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620688"/>
            <a:ext cx="7467600" cy="4873752"/>
          </a:xfrm>
        </p:spPr>
        <p:txBody>
          <a:bodyPr>
            <a:normAutofit/>
          </a:bodyPr>
          <a:lstStyle/>
          <a:p>
            <a:pPr algn="r"/>
            <a:r>
              <a:rPr lang="ar-MA" sz="3200" dirty="0" smtClean="0"/>
              <a:t>ملاحظة: وجد الفقه صعوبة في إيجاد معيار فاصل بين المهام الوطنية والمهام المحلية فقيل أنه متى اتصلت المهام بإقليم معين كنا أمام مهام محلية، وإذا تعلقت بمجموع المواطنين وكل مناطق الوطن كانت المهام وطنية، ونتيجة لهذا التنوع برز على المستوى الفقهي عدة </a:t>
            </a:r>
            <a:r>
              <a:rPr lang="ar-MA" sz="3200" dirty="0" smtClean="0"/>
              <a:t>مصطلحات</a:t>
            </a:r>
            <a:r>
              <a:rPr lang="ar-MA" sz="3200" dirty="0" smtClean="0"/>
              <a:t>: الشؤون </a:t>
            </a:r>
            <a:r>
              <a:rPr lang="ar-MA" sz="3200" dirty="0" err="1" smtClean="0"/>
              <a:t>المحليةوالشؤون</a:t>
            </a:r>
            <a:r>
              <a:rPr lang="ar-MA" sz="3200" dirty="0" smtClean="0"/>
              <a:t> </a:t>
            </a:r>
            <a:r>
              <a:rPr lang="ar-MA" sz="3200" dirty="0" smtClean="0"/>
              <a:t>الإقليمية </a:t>
            </a:r>
            <a:r>
              <a:rPr lang="ar-MA" sz="3200" dirty="0" smtClean="0"/>
              <a:t>والشؤون </a:t>
            </a:r>
            <a:r>
              <a:rPr lang="ar-MA" sz="3200" dirty="0" smtClean="0"/>
              <a:t>الوطنية </a:t>
            </a:r>
            <a:endParaRPr lang="fr-F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60648"/>
            <a:ext cx="8229600" cy="864096"/>
          </a:xfrm>
        </p:spPr>
        <p:txBody>
          <a:bodyPr>
            <a:normAutofit/>
          </a:bodyPr>
          <a:lstStyle/>
          <a:p>
            <a:r>
              <a:rPr lang="ar-MA" b="1" dirty="0" err="1" smtClean="0">
                <a:solidFill>
                  <a:schemeClr val="tx1"/>
                </a:solidFill>
              </a:rPr>
              <a:t>ثانيا </a:t>
            </a:r>
            <a:r>
              <a:rPr lang="ar-MA" b="1" dirty="0" smtClean="0">
                <a:solidFill>
                  <a:schemeClr val="tx1"/>
                </a:solidFill>
              </a:rPr>
              <a:t>- الاعتراف بوجود هيئات محلية أو </a:t>
            </a:r>
            <a:r>
              <a:rPr lang="ar-MA" b="1" dirty="0" err="1" smtClean="0">
                <a:solidFill>
                  <a:schemeClr val="tx1"/>
                </a:solidFill>
              </a:rPr>
              <a:t>مصلحية</a:t>
            </a:r>
            <a:r>
              <a:rPr lang="ar-MA" b="1" dirty="0" smtClean="0">
                <a:solidFill>
                  <a:schemeClr val="tx1"/>
                </a:solidFill>
              </a:rPr>
              <a:t> مستقلة:</a:t>
            </a:r>
            <a:endParaRPr lang="fr-FR" b="1" dirty="0">
              <a:solidFill>
                <a:schemeClr val="tx1"/>
              </a:solidFill>
            </a:endParaRPr>
          </a:p>
        </p:txBody>
      </p:sp>
      <p:sp>
        <p:nvSpPr>
          <p:cNvPr id="3" name="Espace réservé du contenu 2"/>
          <p:cNvSpPr>
            <a:spLocks noGrp="1"/>
          </p:cNvSpPr>
          <p:nvPr>
            <p:ph sz="quarter" idx="1"/>
          </p:nvPr>
        </p:nvSpPr>
        <p:spPr>
          <a:xfrm>
            <a:off x="251520" y="1600200"/>
            <a:ext cx="8640960" cy="4925144"/>
          </a:xfrm>
        </p:spPr>
        <p:txBody>
          <a:bodyPr/>
          <a:lstStyle/>
          <a:p>
            <a:pPr algn="r" rtl="1"/>
            <a:r>
              <a:rPr lang="ar-MA" dirty="0" smtClean="0"/>
              <a:t>يقصد بهذا الركن أن الهيئات المحلية مستقلة عن السلطة المركزية، وهذا الاستقلال يخولها حق اتخاذ القرارات الإدارية وتسيير شؤونها دون تدخل الجهاز المركزي فالاعتراف بالشخصية </a:t>
            </a:r>
            <a:r>
              <a:rPr lang="ar-MA" dirty="0" smtClean="0"/>
              <a:t>المعنوية </a:t>
            </a:r>
            <a:r>
              <a:rPr lang="ar-MA" dirty="0" smtClean="0"/>
              <a:t>يمكنها من اكتساب الحقوق وتحمل </a:t>
            </a:r>
            <a:r>
              <a:rPr lang="ar-MA" dirty="0" err="1" smtClean="0"/>
              <a:t>الالتزامات.</a:t>
            </a:r>
            <a:r>
              <a:rPr lang="ar-MA" dirty="0" smtClean="0"/>
              <a:t> </a:t>
            </a:r>
            <a:r>
              <a:rPr lang="ar-MA" b="1" dirty="0" smtClean="0"/>
              <a:t>ملاحظة: </a:t>
            </a:r>
            <a:r>
              <a:rPr lang="ar-MA" dirty="0" smtClean="0"/>
              <a:t>لا يتحقق استقلال الهيئات والوحدات الإدارية اللامركزية إلا باعتماد أسلوب الانتخاب في اختيار الأعضاء المسيرة لها، فالانتخاب هو الضمانة الأساسية والوسيلة المثلى </a:t>
            </a:r>
            <a:r>
              <a:rPr lang="ar-MA" dirty="0" smtClean="0"/>
              <a:t>لتحقيق </a:t>
            </a:r>
            <a:r>
              <a:rPr lang="ar-MA" dirty="0" smtClean="0"/>
              <a:t>الديمقراطية التي تفرض مشاركة الشعب في تسيير الشؤون المحلية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96752"/>
          </a:xfrm>
        </p:spPr>
        <p:txBody>
          <a:bodyPr>
            <a:normAutofit/>
          </a:bodyPr>
          <a:lstStyle/>
          <a:p>
            <a:pPr algn="ctr"/>
            <a:r>
              <a:rPr lang="ar-MA" b="1" dirty="0" err="1" smtClean="0">
                <a:solidFill>
                  <a:schemeClr val="tx1"/>
                </a:solidFill>
              </a:rPr>
              <a:t>ثالثا </a:t>
            </a:r>
            <a:r>
              <a:rPr lang="ar-MA" b="1" dirty="0" smtClean="0">
                <a:solidFill>
                  <a:schemeClr val="tx1"/>
                </a:solidFill>
              </a:rPr>
              <a:t>- خضوع الأجهزة المستقلة لوصاية السلطة المركزية:</a:t>
            </a:r>
            <a:endParaRPr lang="fr-FR" b="1" dirty="0">
              <a:solidFill>
                <a:schemeClr val="tx1"/>
              </a:solidFill>
            </a:endParaRPr>
          </a:p>
        </p:txBody>
      </p:sp>
      <p:sp>
        <p:nvSpPr>
          <p:cNvPr id="3" name="Espace réservé du contenu 2"/>
          <p:cNvSpPr>
            <a:spLocks noGrp="1"/>
          </p:cNvSpPr>
          <p:nvPr>
            <p:ph sz="quarter" idx="1"/>
          </p:nvPr>
        </p:nvSpPr>
        <p:spPr>
          <a:xfrm>
            <a:off x="251520" y="1457400"/>
            <a:ext cx="8712968" cy="5400600"/>
          </a:xfrm>
        </p:spPr>
        <p:txBody>
          <a:bodyPr>
            <a:normAutofit/>
          </a:bodyPr>
          <a:lstStyle/>
          <a:p>
            <a:pPr algn="r" rtl="1"/>
            <a:r>
              <a:rPr lang="ar-MA" dirty="0" smtClean="0"/>
              <a:t>سبق القول أن اللامركزية الإدارية تمكّن الإدارة المحلية من تسيير شؤونها بنفسها دون تدخل للسلطة </a:t>
            </a:r>
            <a:r>
              <a:rPr lang="ar-MA" dirty="0" err="1" smtClean="0"/>
              <a:t>المركزية.</a:t>
            </a:r>
            <a:r>
              <a:rPr lang="ar-MA" dirty="0" smtClean="0"/>
              <a:t> غير أن هذا الاستقلال لا يصل إلى حد الانفصال المطلق وإلى إعدام العلاقة بين هذه الأشخاص والدولة، فانطلاقا من مبدأ وحدة الدولة دستوريا وسياسيا يستلزم قيام علاقة في صورة رقابة بموجب نظام يعرف </a:t>
            </a:r>
            <a:r>
              <a:rPr lang="ar-MA" dirty="0" err="1" smtClean="0"/>
              <a:t>بـ</a:t>
            </a:r>
            <a:r>
              <a:rPr lang="ar-MA" dirty="0" smtClean="0"/>
              <a:t>"الوصاية الإدارية" التي تختلف في جوهرها عن السلطة الرئاسية القائمة بين الرئيس والمرؤوس في ظل النظام </a:t>
            </a:r>
            <a:r>
              <a:rPr lang="ar-MA" dirty="0" err="1" smtClean="0"/>
              <a:t>المركزي.</a:t>
            </a:r>
            <a:r>
              <a:rPr lang="ar-MA" dirty="0" smtClean="0"/>
              <a:t> يقصد بالوصاية الإدارية" مجموع السلطات التي يقررها القانون لسلطة عليا على أشخاص الهيئات اللامركزية وأعمالهم حماية للمصلحة العامة"، فالوصاية الإدارية أداة قانونية تضمن وحدة الدولة بإقامة علاقة قانونية دائمة ومستمرة بين الأجهزة المحلية والسلطة المركزية.</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smtClean="0">
                <a:solidFill>
                  <a:schemeClr val="tx1"/>
                </a:solidFill>
              </a:rPr>
              <a:t>الفرع </a:t>
            </a:r>
            <a:r>
              <a:rPr lang="ar-MA" b="1" dirty="0" err="1" smtClean="0">
                <a:solidFill>
                  <a:schemeClr val="tx1"/>
                </a:solidFill>
              </a:rPr>
              <a:t>الثالث </a:t>
            </a:r>
            <a:r>
              <a:rPr lang="ar-MA" b="1" dirty="0" smtClean="0">
                <a:solidFill>
                  <a:schemeClr val="tx1"/>
                </a:solidFill>
              </a:rPr>
              <a:t>- صور اللامركزية </a:t>
            </a:r>
            <a:r>
              <a:rPr lang="ar-MA" b="1" dirty="0" err="1" smtClean="0">
                <a:solidFill>
                  <a:schemeClr val="tx1"/>
                </a:solidFill>
              </a:rPr>
              <a:t>الإدارية: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rtl="1"/>
            <a:r>
              <a:rPr lang="ar-MA" dirty="0" smtClean="0"/>
              <a:t>إذا كانت اللامركزية الإدارية تعني توزيع الاختصاص بين السلطة المركزية والهيئات المستقلة </a:t>
            </a:r>
            <a:r>
              <a:rPr lang="ar-MA" dirty="0" smtClean="0"/>
              <a:t>المحلية، </a:t>
            </a:r>
            <a:r>
              <a:rPr lang="ar-MA" dirty="0" smtClean="0"/>
              <a:t>فإنها على هذا النحو تتخذ صورتين: اللامركزية </a:t>
            </a:r>
            <a:r>
              <a:rPr lang="ar-MA" dirty="0" err="1" smtClean="0"/>
              <a:t>الإقليمية </a:t>
            </a:r>
            <a:r>
              <a:rPr lang="ar-MA" dirty="0" smtClean="0"/>
              <a:t>(أولا</a:t>
            </a:r>
            <a:r>
              <a:rPr lang="ar-MA" dirty="0" err="1" smtClean="0"/>
              <a:t>)</a:t>
            </a:r>
            <a:r>
              <a:rPr lang="ar-MA" dirty="0" smtClean="0"/>
              <a:t> </a:t>
            </a:r>
            <a:endParaRPr lang="fr-FR" dirty="0" smtClean="0"/>
          </a:p>
          <a:p>
            <a:pPr algn="r" rtl="1"/>
            <a:r>
              <a:rPr lang="ar-MA" dirty="0" smtClean="0"/>
              <a:t>واللامركزية </a:t>
            </a:r>
            <a:r>
              <a:rPr lang="ar-MA" dirty="0" err="1" smtClean="0"/>
              <a:t>المرفقية</a:t>
            </a:r>
            <a:r>
              <a:rPr lang="ar-MA" dirty="0" smtClean="0"/>
              <a:t> </a:t>
            </a:r>
            <a:r>
              <a:rPr lang="ar-MA" dirty="0" smtClean="0"/>
              <a:t>(</a:t>
            </a:r>
            <a:r>
              <a:rPr lang="ar-MA" dirty="0" smtClean="0"/>
              <a:t>ثانيا</a:t>
            </a:r>
            <a:r>
              <a:rPr lang="ar-MA" dirty="0" err="1" smtClean="0"/>
              <a:t>).</a:t>
            </a:r>
            <a:r>
              <a:rPr lang="ar-MA"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7467600" cy="1143000"/>
          </a:xfrm>
        </p:spPr>
        <p:txBody>
          <a:bodyPr/>
          <a:lstStyle/>
          <a:p>
            <a:pPr algn="ctr"/>
            <a:r>
              <a:rPr lang="ar-MA" b="1" dirty="0" err="1" smtClean="0">
                <a:solidFill>
                  <a:schemeClr val="tx1"/>
                </a:solidFill>
              </a:rPr>
              <a:t>أولا </a:t>
            </a:r>
            <a:r>
              <a:rPr lang="ar-MA" b="1" dirty="0" smtClean="0">
                <a:solidFill>
                  <a:schemeClr val="tx1"/>
                </a:solidFill>
              </a:rPr>
              <a:t>- اللامركزية الإقليمية أو </a:t>
            </a:r>
            <a:r>
              <a:rPr lang="ar-MA" b="1" dirty="0" err="1" smtClean="0">
                <a:solidFill>
                  <a:schemeClr val="tx1"/>
                </a:solidFill>
              </a:rPr>
              <a:t>المحلية: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rtl="1"/>
            <a:r>
              <a:rPr lang="ar-MA" dirty="0" smtClean="0"/>
              <a:t>يقصد </a:t>
            </a:r>
            <a:r>
              <a:rPr lang="ar-MA" dirty="0" err="1" smtClean="0"/>
              <a:t>بها</a:t>
            </a:r>
            <a:r>
              <a:rPr lang="ar-MA" dirty="0" smtClean="0"/>
              <a:t> أن تمنح السلطات المركزية إلى الإدارة اللامركزية سلطة تسيير جزء من إقليم الدولة وإدارة مرافقه ومصالحه المحلية مع تمتعها بالشخصية المعنوية والاستقلال المالي </a:t>
            </a:r>
            <a:r>
              <a:rPr lang="ar-MA" dirty="0" err="1" smtClean="0"/>
              <a:t>والإداري </a:t>
            </a:r>
            <a:r>
              <a:rPr lang="ar-MA" dirty="0" err="1" smtClean="0"/>
              <a:t>.</a:t>
            </a:r>
            <a:r>
              <a:rPr lang="ar-MA" dirty="0" smtClean="0"/>
              <a:t> جاء هذا النظام بعد عجز السلطات المركزية عن القيام بكل متطلبات الإقليم وبعد أن ثبت </a:t>
            </a:r>
            <a:r>
              <a:rPr lang="ar-MA" dirty="0" smtClean="0"/>
              <a:t>أن </a:t>
            </a:r>
            <a:r>
              <a:rPr lang="ar-MA" dirty="0" smtClean="0"/>
              <a:t>لكل منطقة داخل الدولة مميزاتها </a:t>
            </a:r>
            <a:r>
              <a:rPr lang="ar-MA" dirty="0" err="1" smtClean="0"/>
              <a:t>الخاصة.</a:t>
            </a:r>
            <a:r>
              <a:rPr lang="ar-MA" dirty="0" smtClean="0"/>
              <a:t> </a:t>
            </a:r>
            <a:r>
              <a:rPr lang="ar-MA" dirty="0" smtClean="0"/>
              <a:t>تستند هذه الصورة إلى فكرة الديمقراطية التي تقتضي إعطاء سكان الوحدات المحلية الحق في مباشرة شؤونهم ومرافقهم بأنفسهم عن طريق مجالس منتخبة.</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100</TotalTime>
  <Words>1340</Words>
  <Application>Microsoft Office PowerPoint</Application>
  <PresentationFormat>Affichage à l'écran (4:3)</PresentationFormat>
  <Paragraphs>38</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Oriel</vt:lpstr>
      <vt:lpstr>نظام اللامركزية الإدارية </vt:lpstr>
      <vt:lpstr>- تعريف اللامركزية الإدارية:</vt:lpstr>
      <vt:lpstr>Diapositive 3</vt:lpstr>
      <vt:lpstr>أركان اللامركزية الإدارية: </vt:lpstr>
      <vt:lpstr>Diapositive 5</vt:lpstr>
      <vt:lpstr>ثانيا - الاعتراف بوجود هيئات محلية أو مصلحية مستقلة:</vt:lpstr>
      <vt:lpstr>ثالثا - خضوع الأجهزة المستقلة لوصاية السلطة المركزية:</vt:lpstr>
      <vt:lpstr>الفرع الثالث - صور اللامركزية الإدارية: </vt:lpstr>
      <vt:lpstr>أولا - اللامركزية الإقليمية أو المحلية: </vt:lpstr>
      <vt:lpstr>ثانيا - اللامركزية المصلحية أو المرفقية: </vt:lpstr>
      <vt:lpstr>الفرع الرابع - تقييم نظام اللامركزية الإدارية: </vt:lpstr>
      <vt:lpstr>أولا - مزايا اللامركزية الإدارية:</vt:lpstr>
      <vt:lpstr>ثانيا - عيوب اللامركزية الإدارية:</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cp:revision>
  <dcterms:created xsi:type="dcterms:W3CDTF">2020-03-24T21:00:04Z</dcterms:created>
  <dcterms:modified xsi:type="dcterms:W3CDTF">2020-03-24T23:32:09Z</dcterms:modified>
</cp:coreProperties>
</file>